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1" r:id="rId7"/>
    <p:sldId id="266" r:id="rId8"/>
    <p:sldId id="265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0704" autoAdjust="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3/1/24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804E8-29B9-B3BA-5787-69BDCB1D9A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35000"/>
          </a:blip>
          <a:stretch>
            <a:fillRect/>
          </a:stretch>
        </p:blipFill>
        <p:spPr>
          <a:xfrm>
            <a:off x="381000" y="6536320"/>
            <a:ext cx="1115578" cy="1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ies.apollotheater.org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 matching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Cultural Ancestries | Apollo Stories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9695" y="6413500"/>
            <a:ext cx="309118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0150BF-A00A-A041-2EED-ACCEDD047601}"/>
              </a:ext>
            </a:extLst>
          </p:cNvPr>
          <p:cNvSpPr txBox="1">
            <a:spLocks/>
          </p:cNvSpPr>
          <p:nvPr/>
        </p:nvSpPr>
        <p:spPr>
          <a:xfrm>
            <a:off x="5459411" y="2626360"/>
            <a:ext cx="5111750" cy="2546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the set of characteristics, behaviors, and experiences we use to categorize and define ourselves and those around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1181F-98D8-6AD5-0D32-E53227218371}"/>
              </a:ext>
            </a:extLst>
          </p:cNvPr>
          <p:cNvSpPr txBox="1"/>
          <p:nvPr/>
        </p:nvSpPr>
        <p:spPr>
          <a:xfrm>
            <a:off x="5459411" y="19184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Co-Constructed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8E6AD-9D37-499C-898E-ED12AC36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6C2B4A-3450-EDA5-EF12-440FEED7B001}"/>
              </a:ext>
            </a:extLst>
          </p:cNvPr>
          <p:cNvSpPr txBox="1">
            <a:spLocks/>
          </p:cNvSpPr>
          <p:nvPr/>
        </p:nvSpPr>
        <p:spPr>
          <a:xfrm>
            <a:off x="3540125" y="2155507"/>
            <a:ext cx="5111750" cy="25469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to make or form in collaboration with another</a:t>
            </a:r>
          </a:p>
        </p:txBody>
      </p:sp>
    </p:spTree>
    <p:extLst>
      <p:ext uri="{BB962C8B-B14F-4D97-AF65-F5344CB8AC3E}">
        <p14:creationId xmlns:p14="http://schemas.microsoft.com/office/powerpoint/2010/main" val="13377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Self-Developed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8E6AD-9D37-499C-898E-ED12AC36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6C2B4A-3450-EDA5-EF12-440FEED7B001}"/>
              </a:ext>
            </a:extLst>
          </p:cNvPr>
          <p:cNvSpPr txBox="1">
            <a:spLocks/>
          </p:cNvSpPr>
          <p:nvPr/>
        </p:nvSpPr>
        <p:spPr>
          <a:xfrm>
            <a:off x="3540124" y="2155507"/>
            <a:ext cx="5695315" cy="25469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made or formed according to one’s own interests, capabilities, or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9921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Apollo Stories</a:t>
            </a:r>
          </a:p>
          <a:p>
            <a:r>
              <a:rPr lang="en-US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https://stories.apollotheater.org/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318243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429000"/>
            <a:ext cx="5111750" cy="2546986"/>
          </a:xfrm>
        </p:spPr>
        <p:txBody>
          <a:bodyPr anchor="ctr">
            <a:noAutofit/>
          </a:bodyPr>
          <a:lstStyle/>
          <a:p>
            <a:r>
              <a:rPr lang="en-US" sz="3200" dirty="0"/>
              <a:t>the set of characteristics, behaviors, and experiences we use to categorize and define ourselves and those around 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Ancestry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A1E29CE-9304-D996-60C8-CB07E7A75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965" y="1721167"/>
            <a:ext cx="5898516" cy="3415666"/>
          </a:xfrm>
        </p:spPr>
        <p:txBody>
          <a:bodyPr anchor="ctr">
            <a:noAutofit/>
          </a:bodyPr>
          <a:lstStyle/>
          <a:p>
            <a:r>
              <a:rPr lang="en-US" sz="3200" dirty="0"/>
              <a:t>persons initiating or comprising a line of descent</a:t>
            </a:r>
          </a:p>
        </p:txBody>
      </p:sp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Culture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461B28-7F9B-37A7-02B4-F9F1B11D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795" y="2876551"/>
            <a:ext cx="6227446" cy="3103880"/>
          </a:xfrm>
        </p:spPr>
        <p:txBody>
          <a:bodyPr>
            <a:noAutofit/>
          </a:bodyPr>
          <a:lstStyle/>
          <a:p>
            <a:r>
              <a:rPr lang="en-US" sz="3200" dirty="0"/>
              <a:t>the full range of learned and negotiated behavior of a group of people, including their languages, belief systems, social structures, laws, art,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9695" y="6413500"/>
            <a:ext cx="309118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0150BF-A00A-A041-2EED-ACCEDD047601}"/>
              </a:ext>
            </a:extLst>
          </p:cNvPr>
          <p:cNvSpPr txBox="1">
            <a:spLocks/>
          </p:cNvSpPr>
          <p:nvPr/>
        </p:nvSpPr>
        <p:spPr>
          <a:xfrm>
            <a:off x="5459410" y="2626360"/>
            <a:ext cx="6407469" cy="317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an ethnic, regional, economic, or social group exhibiting characteristic patterns of behavior sufficient to distinguish it from others within an embracing society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1181F-98D8-6AD5-0D32-E53227218371}"/>
              </a:ext>
            </a:extLst>
          </p:cNvPr>
          <p:cNvSpPr txBox="1"/>
          <p:nvPr/>
        </p:nvSpPr>
        <p:spPr>
          <a:xfrm>
            <a:off x="5459411" y="191847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all" spc="150" dirty="0">
                <a:solidFill>
                  <a:srgbClr val="FF0000"/>
                </a:solidFill>
                <a:ea typeface="+mj-ea"/>
                <a:cs typeface="+mj-cs"/>
              </a:rPr>
              <a:t>Subculture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Cultural Identities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8E6AD-9D37-499C-898E-ED12AC36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908AF9-2A07-4B50-BC13-4717921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6C2B4A-3450-EDA5-EF12-440FEED7B001}"/>
              </a:ext>
            </a:extLst>
          </p:cNvPr>
          <p:cNvSpPr txBox="1">
            <a:spLocks/>
          </p:cNvSpPr>
          <p:nvPr/>
        </p:nvSpPr>
        <p:spPr>
          <a:xfrm>
            <a:off x="3540124" y="2155507"/>
            <a:ext cx="5695315" cy="25469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socially constructed categories for defining the characteristics and behaviors of groups or individuals</a:t>
            </a:r>
          </a:p>
        </p:txBody>
      </p:sp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Cultural Ancestry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429000"/>
            <a:ext cx="5111750" cy="2546986"/>
          </a:xfrm>
        </p:spPr>
        <p:txBody>
          <a:bodyPr anchor="ctr">
            <a:noAutofit/>
          </a:bodyPr>
          <a:lstStyle/>
          <a:p>
            <a:r>
              <a:rPr lang="en-US" sz="3200" dirty="0"/>
              <a:t>the origin, including the persons historically influencing, of attitudes, beliefs and behaviors displayed by an individual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Legacy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A1E29CE-9304-D996-60C8-CB07E7A75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9804" y="1721167"/>
            <a:ext cx="6355715" cy="3415666"/>
          </a:xfrm>
        </p:spPr>
        <p:txBody>
          <a:bodyPr anchor="ctr">
            <a:noAutofit/>
          </a:bodyPr>
          <a:lstStyle/>
          <a:p>
            <a:r>
              <a:rPr lang="en-US" sz="3200" dirty="0"/>
              <a:t>something transmitted by or received from a predecessor or from the past</a:t>
            </a:r>
          </a:p>
        </p:txBody>
      </p:sp>
    </p:spTree>
    <p:extLst>
      <p:ext uri="{BB962C8B-B14F-4D97-AF65-F5344CB8AC3E}">
        <p14:creationId xmlns:p14="http://schemas.microsoft.com/office/powerpoint/2010/main" val="32731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Inherited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Defining Cultural Ancestries | Apollo Stories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461B28-7F9B-37A7-02B4-F9F1B11D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083560"/>
            <a:ext cx="5111750" cy="2546986"/>
          </a:xfrm>
        </p:spPr>
        <p:txBody>
          <a:bodyPr>
            <a:noAutofit/>
          </a:bodyPr>
          <a:lstStyle/>
          <a:p>
            <a:r>
              <a:rPr lang="en-US" sz="3200" dirty="0"/>
              <a:t>to have in turn or receive from a predecessor</a:t>
            </a:r>
          </a:p>
        </p:txBody>
      </p:sp>
    </p:spTree>
    <p:extLst>
      <p:ext uri="{BB962C8B-B14F-4D97-AF65-F5344CB8AC3E}">
        <p14:creationId xmlns:p14="http://schemas.microsoft.com/office/powerpoint/2010/main" val="33606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295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Tenorite</vt:lpstr>
      <vt:lpstr>Office Theme</vt:lpstr>
      <vt:lpstr>Vocabulary matching activity</vt:lpstr>
      <vt:lpstr>Identity</vt:lpstr>
      <vt:lpstr>Ancestry</vt:lpstr>
      <vt:lpstr>Culture</vt:lpstr>
      <vt:lpstr>PowerPoint Presentation</vt:lpstr>
      <vt:lpstr>Cultural Identities</vt:lpstr>
      <vt:lpstr>Cultural Ancestry</vt:lpstr>
      <vt:lpstr>Legacy</vt:lpstr>
      <vt:lpstr>Inherited</vt:lpstr>
      <vt:lpstr>PowerPoint Presentation</vt:lpstr>
      <vt:lpstr>Co-Constructed</vt:lpstr>
      <vt:lpstr>Self-Developed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matching activity</dc:title>
  <dc:creator>Donnalie Wilson</dc:creator>
  <cp:lastModifiedBy>Averi Israel</cp:lastModifiedBy>
  <cp:revision>2</cp:revision>
  <dcterms:created xsi:type="dcterms:W3CDTF">2023-11-02T18:58:58Z</dcterms:created>
  <dcterms:modified xsi:type="dcterms:W3CDTF">2024-03-01T15:34:01Z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